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2" r:id="rId11"/>
    <p:sldId id="266" r:id="rId12"/>
  </p:sldIdLst>
  <p:sldSz cx="18288000" cy="10287000"/>
  <p:notesSz cx="6858000" cy="9144000"/>
  <p:embeddedFontLst>
    <p:embeddedFont>
      <p:font typeface="210 디딤고딕" panose="02020503020101020101" pitchFamily="18" charset="-127"/>
      <p:regular r:id="rId14"/>
    </p:embeddedFont>
    <p:embeddedFont>
      <p:font typeface="210 디딤고딕 Bold" panose="02020503020101020101" pitchFamily="18" charset="-127"/>
      <p:regular r:id="rId15"/>
    </p:embeddedFont>
    <p:embeddedFont>
      <p:font typeface="210 디딤고딕 Light" panose="02020503020101020101" pitchFamily="18" charset="-127"/>
      <p:regular r:id="rId16"/>
    </p:embeddedFont>
    <p:embeddedFont>
      <p:font typeface="210 밀레니얼" panose="02020503020101020101" pitchFamily="18" charset="-127"/>
      <p:regular r:id="rId17"/>
    </p:embeddedFont>
    <p:embeddedFont>
      <p:font typeface="210 밀레니얼 Light" panose="02020503020101020101" pitchFamily="18" charset="-127"/>
      <p:regular r:id="rId18"/>
    </p:embeddedFont>
    <p:embeddedFont>
      <p:font typeface="NanumGothic" panose="020D0604000000000000" pitchFamily="34" charset="-127"/>
      <p:regular r:id="rId19"/>
      <p:bold r:id="rId20"/>
    </p:embeddedFont>
    <p:embeddedFont>
      <p:font typeface="Malgun Gothic" panose="020B0503020000020004" pitchFamily="34" charset="-127"/>
      <p:regular r:id="rId21"/>
      <p:bold r:id="rId22"/>
    </p:embeddedFont>
    <p:embeddedFont>
      <p:font typeface="Malgun Gothic" panose="020B0503020000020004" pitchFamily="34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6327" autoAdjust="0"/>
  </p:normalViewPr>
  <p:slideViewPr>
    <p:cSldViewPr>
      <p:cViewPr varScale="1">
        <p:scale>
          <a:sx n="82" d="100"/>
          <a:sy n="82" d="100"/>
        </p:scale>
        <p:origin x="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305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4DB5-E4C5-024C-86F6-98DFDBDBC43B}" type="datetimeFigureOut">
              <a:rPr kumimoji="1" lang="ko-KR" altLang="en-US" smtClean="0"/>
              <a:t>2024. 10. 4.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2BDDF-25A5-3248-9479-3F58DD8457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3566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K-MarkLee/Sparta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4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2295768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 err="1">
                <a:solidFill>
                  <a:srgbClr val="3087BB"/>
                </a:solidFill>
                <a:latin typeface="+mj-ea"/>
                <a:ea typeface="+mj-ea"/>
                <a:cs typeface="210 밀레니얼"/>
                <a:sym typeface="210 밀레니얼"/>
              </a:rPr>
              <a:t>내일배움캠프</a:t>
            </a:r>
            <a:endParaRPr lang="en-US" sz="10445" dirty="0">
              <a:solidFill>
                <a:srgbClr val="3087BB"/>
              </a:solidFill>
              <a:latin typeface="+mj-ea"/>
              <a:ea typeface="+mj-ea"/>
              <a:cs typeface="210 밀레니얼"/>
              <a:sym typeface="210 밀레니얼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919" y="3916405"/>
            <a:ext cx="11226161" cy="150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4"/>
              </a:lnSpc>
            </a:pPr>
            <a:r>
              <a:rPr lang="en-US" sz="7200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프레젠테이션</a:t>
            </a:r>
            <a:endParaRPr lang="en-US" sz="72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906016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이승열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172" y="8866505"/>
            <a:ext cx="294328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 럭키비키 아이들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69814" y="5546516"/>
            <a:ext cx="12348373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-</a:t>
            </a:r>
            <a:r>
              <a:rPr lang="en-US" sz="10445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함수란</a:t>
            </a:r>
            <a:r>
              <a:rPr 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10445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무엇인가</a:t>
            </a:r>
            <a:r>
              <a:rPr 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?-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5576" y="8876030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팀장 박지호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9877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오하림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11039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이유림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12202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이명혜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1A6D3-DD14-21DB-368D-1E75B1962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7946D3-D3CD-B9B5-1B1D-8020390E8A31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920E2DE-5172-1D32-AC2E-53894244D83A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82C224-5FD2-8C17-31CC-F35D96B2B812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id="{70405208-E833-A98F-43CA-600812712145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EA0BE5B-C8FF-12A0-4940-3F24E74EF2AD}"/>
              </a:ext>
            </a:extLst>
          </p:cNvPr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F21A82A-2F83-C49F-35B3-453DF04E8CA1}"/>
              </a:ext>
            </a:extLst>
          </p:cNvPr>
          <p:cNvSpPr txBox="1"/>
          <p:nvPr/>
        </p:nvSpPr>
        <p:spPr>
          <a:xfrm>
            <a:off x="3728880" y="4566419"/>
            <a:ext cx="10830237" cy="1267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10445" dirty="0">
                <a:solidFill>
                  <a:srgbClr val="1D2A3A"/>
                </a:solidFill>
                <a:latin typeface="210 밀레니얼"/>
                <a:ea typeface="210 밀레니얼"/>
                <a:sym typeface="210 밀레니얼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5296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>
            <a:extLst>
              <a:ext uri="{FF2B5EF4-FFF2-40B4-BE49-F238E27FC236}">
                <a16:creationId xmlns:a16="http://schemas.microsoft.com/office/drawing/2014/main" id="{91226C1D-254F-3070-B568-B28ECE96B9B6}"/>
              </a:ext>
            </a:extLst>
          </p:cNvPr>
          <p:cNvSpPr/>
          <p:nvPr/>
        </p:nvSpPr>
        <p:spPr>
          <a:xfrm>
            <a:off x="809825" y="674834"/>
            <a:ext cx="16668349" cy="8937333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43808" y="494008"/>
            <a:ext cx="16668349" cy="91181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906016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이승열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172" y="8866505"/>
            <a:ext cx="294328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 럭키비키 아이들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03796" y="4142682"/>
            <a:ext cx="12348373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5576" y="8876030"/>
            <a:ext cx="193992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팀장 박지호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9877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오하림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11039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이유림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12202" y="8876030"/>
            <a:ext cx="83446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이명혜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3">
            <a:extLst>
              <a:ext uri="{FF2B5EF4-FFF2-40B4-BE49-F238E27FC236}">
                <a16:creationId xmlns:a16="http://schemas.microsoft.com/office/drawing/2014/main" id="{1C4A674A-5F41-C0FB-4505-85556BD79A65}"/>
              </a:ext>
            </a:extLst>
          </p:cNvPr>
          <p:cNvSpPr/>
          <p:nvPr/>
        </p:nvSpPr>
        <p:spPr>
          <a:xfrm>
            <a:off x="809824" y="674833"/>
            <a:ext cx="16668349" cy="8937333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342578" y="2298954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72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62818" y="4320618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함수의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정의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62822" y="5318615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함수의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개념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43112" y="6329746"/>
            <a:ext cx="38426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ko-KR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함수의</a:t>
            </a:r>
            <a:r>
              <a:rPr lang="en-US" altLang="ko-KR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altLang="ko-KR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예시</a:t>
            </a: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팀 실습</a:t>
            </a:r>
            <a:endParaRPr lang="en-US" altLang="ko-KR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49639" y="4359552"/>
            <a:ext cx="4479700" cy="429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겪었던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오류들</a:t>
            </a:r>
            <a:r>
              <a:rPr lang="ko-KR" alt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과 해결책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949639" y="6351461"/>
            <a:ext cx="3891777" cy="42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ko-KR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Q &amp; A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A9AC5F-4364-CD07-FA09-93260FB2F3B5}"/>
              </a:ext>
            </a:extLst>
          </p:cNvPr>
          <p:cNvSpPr txBox="1"/>
          <p:nvPr/>
        </p:nvSpPr>
        <p:spPr>
          <a:xfrm>
            <a:off x="10857339" y="5281483"/>
            <a:ext cx="9144000" cy="52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ko-KR" sz="2800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결론</a:t>
            </a:r>
            <a:r>
              <a:rPr lang="ko-KR" altLang="en-US" sz="2800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및 </a:t>
            </a:r>
            <a:r>
              <a:rPr lang="en-US" altLang="ko-KR" sz="2800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</a:t>
            </a:r>
            <a:r>
              <a:rPr lang="ko-KR" altLang="en-US" sz="2800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주차 공부 성과</a:t>
            </a:r>
            <a:endParaRPr lang="en-US" altLang="ko-KR" sz="2800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39F3CE5C-FE26-64EF-41C9-1D061B3B6FE8}"/>
              </a:ext>
            </a:extLst>
          </p:cNvPr>
          <p:cNvSpPr/>
          <p:nvPr/>
        </p:nvSpPr>
        <p:spPr>
          <a:xfrm>
            <a:off x="809824" y="674833"/>
            <a:ext cx="16668349" cy="8937333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함수의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정의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25956" y="4656004"/>
            <a:ext cx="9036086" cy="206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42"/>
              </a:lnSpc>
            </a:pP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함수란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, </a:t>
            </a:r>
          </a:p>
          <a:p>
            <a:pPr algn="just">
              <a:lnSpc>
                <a:spcPts val="5542"/>
              </a:lnSpc>
            </a:pP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특정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작업을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수행하는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코드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블록을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정의하는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프로그래밍의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구성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요소중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3822" dirty="0" err="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한개이다</a:t>
            </a:r>
            <a:r>
              <a:rPr lang="en-US" sz="3822" dirty="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355723" y="4184270"/>
            <a:ext cx="2123458" cy="2192637"/>
            <a:chOff x="0" y="0"/>
            <a:chExt cx="559265" cy="577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9265" cy="577485"/>
            </a:xfrm>
            <a:custGeom>
              <a:avLst/>
              <a:gdLst/>
              <a:ahLst/>
              <a:cxnLst/>
              <a:rect l="l" t="t" r="r" b="b"/>
              <a:pathLst>
                <a:path w="559265" h="577485">
                  <a:moveTo>
                    <a:pt x="0" y="0"/>
                  </a:moveTo>
                  <a:lnTo>
                    <a:pt x="559265" y="0"/>
                  </a:lnTo>
                  <a:lnTo>
                    <a:pt x="559265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59265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함수</a:t>
              </a: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이름</a:t>
              </a:r>
              <a:endParaRPr lang="en-US" sz="1899" dirty="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(Function Name)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98683" y="4184270"/>
            <a:ext cx="5079843" cy="2192637"/>
            <a:chOff x="0" y="0"/>
            <a:chExt cx="1337901" cy="5774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52434" y="4184270"/>
            <a:ext cx="5079843" cy="2192637"/>
            <a:chOff x="0" y="0"/>
            <a:chExt cx="1337901" cy="5774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98683" y="6488609"/>
            <a:ext cx="5079843" cy="2192637"/>
            <a:chOff x="0" y="0"/>
            <a:chExt cx="1337901" cy="5774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52434" y="6488609"/>
            <a:ext cx="5079843" cy="2192637"/>
            <a:chOff x="0" y="0"/>
            <a:chExt cx="1337901" cy="5774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7901" cy="577485"/>
            </a:xfrm>
            <a:custGeom>
              <a:avLst/>
              <a:gdLst/>
              <a:ahLst/>
              <a:cxnLst/>
              <a:rect l="l" t="t" r="r" b="b"/>
              <a:pathLst>
                <a:path w="1337901" h="577485">
                  <a:moveTo>
                    <a:pt x="0" y="0"/>
                  </a:moveTo>
                  <a:lnTo>
                    <a:pt x="1337901" y="0"/>
                  </a:lnTo>
                  <a:lnTo>
                    <a:pt x="1337901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37901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함수의 요소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68337" y="7162652"/>
            <a:ext cx="434053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반환 값이란, 함수가 작업을 한 후,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나오는 결과값.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22087" y="7162652"/>
            <a:ext cx="434053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함수를 실행시켰을때, 실제로 함수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안에서 작업이 되어지는 코드.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55723" y="6488609"/>
            <a:ext cx="2123458" cy="2192637"/>
            <a:chOff x="0" y="0"/>
            <a:chExt cx="559265" cy="57748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9265" cy="577485"/>
            </a:xfrm>
            <a:custGeom>
              <a:avLst/>
              <a:gdLst/>
              <a:ahLst/>
              <a:cxnLst/>
              <a:rect l="l" t="t" r="r" b="b"/>
              <a:pathLst>
                <a:path w="559265" h="577485">
                  <a:moveTo>
                    <a:pt x="0" y="0"/>
                  </a:moveTo>
                  <a:lnTo>
                    <a:pt x="559265" y="0"/>
                  </a:lnTo>
                  <a:lnTo>
                    <a:pt x="559265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559265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반환</a:t>
              </a: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값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(Return Value)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679637" y="4184270"/>
            <a:ext cx="2123458" cy="2192637"/>
            <a:chOff x="0" y="0"/>
            <a:chExt cx="559265" cy="57748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59265" cy="577485"/>
            </a:xfrm>
            <a:custGeom>
              <a:avLst/>
              <a:gdLst/>
              <a:ahLst/>
              <a:cxnLst/>
              <a:rect l="l" t="t" r="r" b="b"/>
              <a:pathLst>
                <a:path w="559265" h="577485">
                  <a:moveTo>
                    <a:pt x="0" y="0"/>
                  </a:moveTo>
                  <a:lnTo>
                    <a:pt x="559265" y="0"/>
                  </a:lnTo>
                  <a:lnTo>
                    <a:pt x="559265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559265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매개변수</a:t>
              </a:r>
              <a:endParaRPr lang="en-US" sz="1899" dirty="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(Parameters)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679637" y="6488609"/>
            <a:ext cx="2123458" cy="2192637"/>
            <a:chOff x="0" y="0"/>
            <a:chExt cx="559265" cy="57748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59265" cy="577485"/>
            </a:xfrm>
            <a:custGeom>
              <a:avLst/>
              <a:gdLst/>
              <a:ahLst/>
              <a:cxnLst/>
              <a:rect l="l" t="t" r="r" b="b"/>
              <a:pathLst>
                <a:path w="559265" h="577485">
                  <a:moveTo>
                    <a:pt x="0" y="0"/>
                  </a:moveTo>
                  <a:lnTo>
                    <a:pt x="559265" y="0"/>
                  </a:lnTo>
                  <a:lnTo>
                    <a:pt x="559265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559265" cy="625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함수</a:t>
              </a: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1899" dirty="0" err="1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본문</a:t>
              </a:r>
              <a:endParaRPr lang="en-US" sz="1899" dirty="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(Function Body)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806922" y="4858313"/>
            <a:ext cx="4463365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이름이란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식별할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수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있게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하기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위하여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설정하는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것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22087" y="4658288"/>
            <a:ext cx="4340536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매개변수란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작업을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하기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위해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</a:p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미리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알려주는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필수적으로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들어가야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입력값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3">
            <a:extLst>
              <a:ext uri="{FF2B5EF4-FFF2-40B4-BE49-F238E27FC236}">
                <a16:creationId xmlns:a16="http://schemas.microsoft.com/office/drawing/2014/main" id="{AA854ABC-AC4B-CE9C-17F7-559C650CF4B3}"/>
              </a:ext>
            </a:extLst>
          </p:cNvPr>
          <p:cNvSpPr/>
          <p:nvPr/>
        </p:nvSpPr>
        <p:spPr>
          <a:xfrm>
            <a:off x="809825" y="674834"/>
            <a:ext cx="16668349" cy="8937333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09825" y="466874"/>
            <a:ext cx="16668349" cy="91181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842006" y="4036890"/>
            <a:ext cx="1524665" cy="1382047"/>
            <a:chOff x="0" y="0"/>
            <a:chExt cx="401558" cy="363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2006" y="5657062"/>
            <a:ext cx="1524665" cy="1382047"/>
            <a:chOff x="0" y="0"/>
            <a:chExt cx="401558" cy="363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42006" y="7277234"/>
            <a:ext cx="1524665" cy="1382047"/>
            <a:chOff x="0" y="0"/>
            <a:chExt cx="401558" cy="3639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38096" y="3856064"/>
            <a:ext cx="6789450" cy="1562873"/>
            <a:chOff x="0" y="-47625"/>
            <a:chExt cx="1788168" cy="4116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en-US" altLang="ko-KR" sz="2200" dirty="0">
                <a:solidFill>
                  <a:srgbClr val="333333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38096" y="5657062"/>
            <a:ext cx="6789450" cy="1382047"/>
            <a:chOff x="0" y="0"/>
            <a:chExt cx="1788168" cy="3639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pPr marL="457200" marR="0" lvl="1" indent="0" algn="l" defTabSz="914400" rtl="0" eaLnBrk="1" fontAlgn="auto" latinLnBrk="0" hangingPunct="1">
                <a:lnSpc>
                  <a:spcPts val="318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erif KR"/>
                <a:ea typeface="맑은 고딕" panose="020B0503020000020004" pitchFamily="34" charset="-127"/>
                <a:cs typeface="+mn-cs"/>
              </a:endParaRPr>
            </a:p>
            <a:p>
              <a:endParaRPr lang="ko-KR" alt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38096" y="7277234"/>
            <a:ext cx="6789450" cy="1382047"/>
            <a:chOff x="0" y="0"/>
            <a:chExt cx="1788168" cy="3639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60455" y="4036890"/>
            <a:ext cx="5510101" cy="4622392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91027" y="4156083"/>
            <a:ext cx="5248955" cy="4384004"/>
            <a:chOff x="0" y="0"/>
            <a:chExt cx="898354" cy="7503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8353" cy="750318"/>
            </a:xfrm>
            <a:custGeom>
              <a:avLst/>
              <a:gdLst/>
              <a:ahLst/>
              <a:cxnLst/>
              <a:rect l="l" t="t" r="r" b="b"/>
              <a:pathLst>
                <a:path w="898353" h="750318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1864" y="2223622"/>
            <a:ext cx="718427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함수가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중요한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이유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014417" y="4404063"/>
            <a:ext cx="11798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014417" y="6065511"/>
            <a:ext cx="11798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14417" y="7686809"/>
            <a:ext cx="11798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A21D56-7D26-2EB1-F959-8A5C6C0365C9}"/>
              </a:ext>
            </a:extLst>
          </p:cNvPr>
          <p:cNvSpPr txBox="1"/>
          <p:nvPr/>
        </p:nvSpPr>
        <p:spPr>
          <a:xfrm>
            <a:off x="9570837" y="4512469"/>
            <a:ext cx="9144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코드의 재사용성을 높이고 프로그램을 구조화 한다</a:t>
            </a:r>
            <a:endParaRPr lang="ko-KR" altLang="en-US" sz="2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EE0347-81C0-C9F2-1380-826AB9C4A24A}"/>
              </a:ext>
            </a:extLst>
          </p:cNvPr>
          <p:cNvSpPr txBox="1"/>
          <p:nvPr/>
        </p:nvSpPr>
        <p:spPr>
          <a:xfrm>
            <a:off x="9570837" y="6132641"/>
            <a:ext cx="93562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문제를 작은 단위로 나누어 해결할 수 있게 도와준다</a:t>
            </a:r>
            <a:endParaRPr lang="ko-KR" altLang="en-US" sz="2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55002D-FDCE-5515-AC47-2DCB0550797A}"/>
              </a:ext>
            </a:extLst>
          </p:cNvPr>
          <p:cNvSpPr txBox="1"/>
          <p:nvPr/>
        </p:nvSpPr>
        <p:spPr>
          <a:xfrm>
            <a:off x="9570837" y="7694530"/>
            <a:ext cx="94624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코드의 가독성과 유지보수성을 향상시킨다</a:t>
            </a:r>
            <a:endParaRPr lang="ko-KR" alt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708938" y="6114595"/>
            <a:ext cx="6727175" cy="2530923"/>
            <a:chOff x="0" y="0"/>
            <a:chExt cx="1771766" cy="6665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1766" cy="666581"/>
            </a:xfrm>
            <a:custGeom>
              <a:avLst/>
              <a:gdLst/>
              <a:ahLst/>
              <a:cxnLst/>
              <a:rect l="l" t="t" r="r" b="b"/>
              <a:pathLst>
                <a:path w="1771766" h="666581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30643" y="3762089"/>
            <a:ext cx="6609271" cy="4234058"/>
            <a:chOff x="0" y="0"/>
            <a:chExt cx="1042278" cy="6677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2278" cy="667709"/>
            </a:xfrm>
            <a:custGeom>
              <a:avLst/>
              <a:gdLst/>
              <a:ahLst/>
              <a:cxnLst/>
              <a:rect l="l" t="t" r="r" b="b"/>
              <a:pathLst>
                <a:path w="1042278" h="667709">
                  <a:moveTo>
                    <a:pt x="0" y="0"/>
                  </a:moveTo>
                  <a:lnTo>
                    <a:pt x="1042278" y="0"/>
                  </a:lnTo>
                  <a:lnTo>
                    <a:pt x="1042278" y="667709"/>
                  </a:lnTo>
                  <a:lnTo>
                    <a:pt x="0" y="667709"/>
                  </a:lnTo>
                  <a:close/>
                </a:path>
              </a:pathLst>
            </a:custGeom>
            <a:blipFill>
              <a:blip r:embed="rId2"/>
              <a:stretch>
                <a:fillRect l="-1430" r="-143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20352" y="1788317"/>
            <a:ext cx="644729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함수의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골자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68231" y="6363305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함수</a:t>
            </a:r>
            <a:r>
              <a:rPr lang="en-US" sz="28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호출의</a:t>
            </a:r>
            <a:r>
              <a:rPr lang="en-US" sz="28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예시</a:t>
            </a:r>
            <a:endParaRPr lang="en-US" sz="2800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01915" y="6953855"/>
            <a:ext cx="6055053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간단하게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변수를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지정해서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요하는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매개변수에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해당하는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인수로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입력하면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</a:t>
            </a:r>
          </a:p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본문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코드가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돌아가며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결과를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도출해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낸다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708938" y="3348194"/>
            <a:ext cx="6727175" cy="2530923"/>
            <a:chOff x="0" y="0"/>
            <a:chExt cx="1771766" cy="6665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71766" cy="666581"/>
            </a:xfrm>
            <a:custGeom>
              <a:avLst/>
              <a:gdLst/>
              <a:ahLst/>
              <a:cxnLst/>
              <a:rect l="l" t="t" r="r" b="b"/>
              <a:pathLst>
                <a:path w="1771766" h="666581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968231" y="3562064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간단한</a:t>
            </a:r>
            <a:r>
              <a:rPr lang="en-US" sz="28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함수의</a:t>
            </a:r>
            <a:r>
              <a:rPr lang="en-US" sz="2800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2800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예시</a:t>
            </a:r>
            <a:endParaRPr lang="en-US" sz="2800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1915" y="4319968"/>
            <a:ext cx="6055053" cy="1209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def는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선언하는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키워드로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,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define의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약자이다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함수명과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매개변수를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입력하고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올바른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함수명과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</a:p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매개변수를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넣었을때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반환값을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도출하게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해준다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D152FC81-C9D0-0CBB-865B-09DD7D72EC70}"/>
              </a:ext>
            </a:extLst>
          </p:cNvPr>
          <p:cNvSpPr/>
          <p:nvPr/>
        </p:nvSpPr>
        <p:spPr>
          <a:xfrm>
            <a:off x="809825" y="674834"/>
            <a:ext cx="16668349" cy="8937333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09825" y="466874"/>
            <a:ext cx="16668349" cy="911815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>
            <a:hlinkClick r:id="rId2" tooltip="https://github.com/K-MarkLee/Sparta"/>
          </p:cNvPr>
          <p:cNvSpPr/>
          <p:nvPr/>
        </p:nvSpPr>
        <p:spPr>
          <a:xfrm>
            <a:off x="5461659" y="3921362"/>
            <a:ext cx="7241853" cy="4900862"/>
          </a:xfrm>
          <a:custGeom>
            <a:avLst/>
            <a:gdLst/>
            <a:ahLst/>
            <a:cxnLst/>
            <a:rect l="l" t="t" r="r" b="b"/>
            <a:pathLst>
              <a:path w="7241853" h="4900862">
                <a:moveTo>
                  <a:pt x="0" y="0"/>
                </a:moveTo>
                <a:lnTo>
                  <a:pt x="7241853" y="0"/>
                </a:lnTo>
                <a:lnTo>
                  <a:pt x="724185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6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3530919" y="1942980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 실습 </a:t>
            </a:r>
            <a:r>
              <a:rPr lang="ko-KR" altLang="en-US" sz="10445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작업물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내일배움캠프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54587" y="1794714"/>
            <a:ext cx="1297882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자주 겪었던 오류와 해결책</a:t>
            </a:r>
            <a:endParaRPr lang="en-US" altLang="ko-KR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370113"/>
              </p:ext>
            </p:extLst>
          </p:nvPr>
        </p:nvGraphicFramePr>
        <p:xfrm>
          <a:off x="1371600" y="3079041"/>
          <a:ext cx="15560677" cy="2990848"/>
        </p:xfrm>
        <a:graphic>
          <a:graphicData uri="http://schemas.openxmlformats.org/drawingml/2006/table">
            <a:tbl>
              <a:tblPr/>
              <a:tblGrid>
                <a:gridCol w="7608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851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dirty="0" err="1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예상</a:t>
                      </a:r>
                      <a:r>
                        <a:rPr lang="en-US" sz="2300" dirty="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가능한</a:t>
                      </a:r>
                      <a:r>
                        <a:rPr lang="en-US" sz="2300" dirty="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오류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dirty="0" err="1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이유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26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" altLang="ko-KR" sz="2200" kern="1200" dirty="0" err="1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SyntaxError</a:t>
                      </a:r>
                      <a:r>
                        <a:rPr lang="en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(</a:t>
                      </a: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구문 오류</a:t>
                      </a:r>
                      <a:r>
                        <a:rPr lang="en-US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) 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문법을 잘못 썼을 때 발생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126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" altLang="ko-KR" sz="2200" kern="1200" dirty="0" err="1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TypeError</a:t>
                      </a:r>
                      <a:r>
                        <a:rPr lang="en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(</a:t>
                      </a: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타입 오류</a:t>
                      </a:r>
                      <a:r>
                        <a:rPr lang="en-US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)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잘못된 타입이 </a:t>
                      </a:r>
                      <a:r>
                        <a:rPr lang="ko-KR" altLang="en-US" sz="2200" kern="1200" dirty="0" err="1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전달됐을때</a:t>
                      </a: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 발생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664480"/>
                  </a:ext>
                </a:extLst>
              </a:tr>
              <a:tr h="466028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" altLang="ko-KR" sz="2200" kern="1200" dirty="0" err="1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NameError</a:t>
                      </a:r>
                      <a:r>
                        <a:rPr lang="en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(</a:t>
                      </a: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이름 오류</a:t>
                      </a:r>
                      <a:r>
                        <a:rPr lang="en-US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)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정의되지 않은 변수를 참조할 때 발생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028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" altLang="ko-KR" sz="2200" kern="1200" dirty="0" err="1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ValueError</a:t>
                      </a:r>
                      <a:r>
                        <a:rPr lang="en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(</a:t>
                      </a: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값 오류</a:t>
                      </a:r>
                      <a:r>
                        <a:rPr lang="en-US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)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잘못된 값을 전달했을 때 발생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28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" altLang="ko-KR" sz="2200" kern="1200" dirty="0" err="1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IndentationError</a:t>
                      </a:r>
                      <a:r>
                        <a:rPr lang="en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(</a:t>
                      </a: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들여쓰기 오류</a:t>
                      </a:r>
                      <a:r>
                        <a:rPr lang="en-US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) 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들여쓰기가 잘못됐을 때 발생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316377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B37B7CE-F14D-0EE6-D954-6407D96C2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555420"/>
              </p:ext>
            </p:extLst>
          </p:nvPr>
        </p:nvGraphicFramePr>
        <p:xfrm>
          <a:off x="1371599" y="6345607"/>
          <a:ext cx="15560678" cy="2990842"/>
        </p:xfrm>
        <a:graphic>
          <a:graphicData uri="http://schemas.openxmlformats.org/drawingml/2006/table">
            <a:tbl>
              <a:tblPr/>
              <a:tblGrid>
                <a:gridCol w="5334001">
                  <a:extLst>
                    <a:ext uri="{9D8B030D-6E8A-4147-A177-3AD203B41FA5}">
                      <a16:colId xmlns:a16="http://schemas.microsoft.com/office/drawing/2014/main" val="1002128375"/>
                    </a:ext>
                  </a:extLst>
                </a:gridCol>
                <a:gridCol w="10226677">
                  <a:extLst>
                    <a:ext uri="{9D8B030D-6E8A-4147-A177-3AD203B41FA5}">
                      <a16:colId xmlns:a16="http://schemas.microsoft.com/office/drawing/2014/main" val="4039599552"/>
                    </a:ext>
                  </a:extLst>
                </a:gridCol>
              </a:tblGrid>
              <a:tr h="653686">
                <a:tc gridSpan="2">
                  <a:txBody>
                    <a:bodyPr/>
                    <a:lstStyle/>
                    <a:p>
                      <a:pPr marL="0" lvl="0" indent="0" algn="ctr">
                        <a:lnSpc>
                          <a:spcPts val="32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ko-KR" altLang="en-US" sz="2300" kern="1200" dirty="0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sym typeface="210 밀레니얼 Light"/>
                        </a:rPr>
                        <a:t>발생 방지 및 해결 방법</a:t>
                      </a:r>
                      <a:endParaRPr lang="en-US" sz="2300" kern="1200" dirty="0">
                        <a:solidFill>
                          <a:srgbClr val="1D2A3A"/>
                        </a:solidFill>
                        <a:latin typeface="210 밀레니얼 Light"/>
                        <a:ea typeface="210 밀레니얼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62742"/>
                  </a:ext>
                </a:extLst>
              </a:tr>
              <a:tr h="603906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일관된 들여쓰기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Python</a:t>
                      </a: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은 들여쓰기가 문법의 일부이므로</a:t>
                      </a:r>
                      <a:r>
                        <a:rPr lang="en-US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일관된 들여쓰기를 유지하는 것이 중요하다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546249"/>
                  </a:ext>
                </a:extLst>
              </a:tr>
              <a:tr h="5777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작은 단위로 테스트하면서 진행하기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오류 발생 시 원인을 쉽게 파악할 수 있다</a:t>
                      </a:r>
                      <a:r>
                        <a:rPr lang="en-US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.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561293"/>
                  </a:ext>
                </a:extLst>
              </a:tr>
              <a:tr h="5777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의미 있는 변수명과 함수명을 사용하기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 코드를 읽고 이해하기 쉬워지며</a:t>
                      </a:r>
                      <a:r>
                        <a:rPr lang="en-US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오타로 인한 오류를 줄일 수 있다</a:t>
                      </a:r>
                      <a:r>
                        <a:rPr lang="en-US" altLang="ko-KR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.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090750"/>
                  </a:ext>
                </a:extLst>
              </a:tr>
              <a:tr h="5777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</a:rPr>
                        <a:t>오류 메시지 이해하고 활용하기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200" kern="1200" dirty="0">
                          <a:solidFill>
                            <a:srgbClr val="3087BB"/>
                          </a:solidFill>
                          <a:latin typeface="210 디딤고딕 Light"/>
                          <a:ea typeface="210 디딤고딕 Light"/>
                          <a:cs typeface="+mn-cs"/>
                        </a:rPr>
                        <a:t>검색을 통해 유사한 문제를 겪은 다른 개발자들의 해결 방법을 찾을 수 있다</a:t>
                      </a:r>
                      <a:endParaRPr lang="en-US" sz="2200" kern="1200" dirty="0">
                        <a:solidFill>
                          <a:srgbClr val="3087BB"/>
                        </a:solidFill>
                        <a:latin typeface="210 디딤고딕 Light"/>
                        <a:ea typeface="210 디딤고딕 Light"/>
                        <a:cs typeface="+mn-cs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9128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">
            <a:extLst>
              <a:ext uri="{FF2B5EF4-FFF2-40B4-BE49-F238E27FC236}">
                <a16:creationId xmlns:a16="http://schemas.microsoft.com/office/drawing/2014/main" id="{35602687-E9EE-1234-2DA3-62D60A8E57E2}"/>
              </a:ext>
            </a:extLst>
          </p:cNvPr>
          <p:cNvSpPr/>
          <p:nvPr/>
        </p:nvSpPr>
        <p:spPr>
          <a:xfrm>
            <a:off x="809825" y="674834"/>
            <a:ext cx="16668349" cy="8937333"/>
          </a:xfrm>
          <a:custGeom>
            <a:avLst/>
            <a:gdLst/>
            <a:ahLst/>
            <a:cxnLst/>
            <a:rect l="l" t="t" r="r" b="b"/>
            <a:pathLst>
              <a:path w="4390018" h="2353865">
                <a:moveTo>
                  <a:pt x="0" y="0"/>
                </a:moveTo>
                <a:lnTo>
                  <a:pt x="4390018" y="0"/>
                </a:lnTo>
                <a:lnTo>
                  <a:pt x="4390018" y="2353865"/>
                </a:lnTo>
                <a:lnTo>
                  <a:pt x="0" y="2353865"/>
                </a:lnTo>
                <a:close/>
              </a:path>
            </a:pathLst>
          </a:custGeom>
          <a:solidFill>
            <a:srgbClr val="FFFF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내일배움캠프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93058" y="2236736"/>
            <a:ext cx="1170188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발표내용에 대한 결론 및 성과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928930" y="3948659"/>
            <a:ext cx="4302559" cy="3826866"/>
            <a:chOff x="0" y="0"/>
            <a:chExt cx="1133184" cy="1007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67580" y="3948659"/>
            <a:ext cx="4302559" cy="3826866"/>
            <a:chOff x="0" y="0"/>
            <a:chExt cx="1133184" cy="10078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92721" y="3948659"/>
            <a:ext cx="4302559" cy="3826866"/>
            <a:chOff x="0" y="0"/>
            <a:chExt cx="1133184" cy="10078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27873" y="4215170"/>
            <a:ext cx="417077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함수</a:t>
            </a: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란</a:t>
            </a:r>
            <a:r>
              <a:rPr lang="en-US" altLang="ko-KR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?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58611" y="4163144"/>
            <a:ext cx="417077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팀으로서 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33471" y="4163144"/>
            <a:ext cx="417077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끝</a:t>
            </a:r>
            <a:r>
              <a:rPr lang="ko-KR" alt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맺</a:t>
            </a: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음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84796" y="5353715"/>
            <a:ext cx="3599890" cy="10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endParaRPr dirty="0"/>
          </a:p>
          <a:p>
            <a:pPr algn="ctr">
              <a:lnSpc>
                <a:spcPts val="3189"/>
              </a:lnSpc>
            </a:pPr>
            <a:r>
              <a:rPr lang="ko-KR" altLang="en-US" sz="2200" dirty="0">
                <a:solidFill>
                  <a:srgbClr val="3087BB"/>
                </a:solidFill>
                <a:latin typeface="210 디딤고딕 Light"/>
                <a:ea typeface="210 디딤고딕 Light"/>
              </a:rPr>
              <a:t>문제를 </a:t>
            </a:r>
            <a:r>
              <a:rPr lang="ko-KR" altLang="en-US" sz="2200" dirty="0" err="1">
                <a:solidFill>
                  <a:srgbClr val="3087BB"/>
                </a:solidFill>
                <a:latin typeface="210 디딤고딕 Light"/>
                <a:ea typeface="210 디딤고딕 Light"/>
              </a:rPr>
              <a:t>모듈화하여</a:t>
            </a:r>
            <a:r>
              <a:rPr lang="ko-KR" altLang="en-US" sz="2200" dirty="0">
                <a:solidFill>
                  <a:srgbClr val="3087BB"/>
                </a:solidFill>
                <a:latin typeface="210 디딤고딕 Light"/>
                <a:ea typeface="210 디딤고딕 Light"/>
              </a:rPr>
              <a:t> 효율적으로 해결할 수 있게 해준다</a:t>
            </a:r>
            <a:endParaRPr lang="en-US" sz="2200" dirty="0">
              <a:solidFill>
                <a:srgbClr val="3087BB"/>
              </a:solidFill>
              <a:latin typeface="210 디딤고딕 Light"/>
              <a:ea typeface="210 디딤고딕 Light"/>
              <a:sym typeface="210 디딤고딕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49589" y="4976096"/>
            <a:ext cx="3609955" cy="1837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endParaRPr dirty="0"/>
          </a:p>
          <a:p>
            <a:pPr algn="ctr">
              <a:lnSpc>
                <a:spcPts val="3189"/>
              </a:lnSpc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처음으로</a:t>
            </a:r>
            <a:r>
              <a:rPr lang="en-US" altLang="ko-KR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실습을</a:t>
            </a:r>
            <a:endParaRPr lang="en-US" altLang="ko-KR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ctr">
              <a:lnSpc>
                <a:spcPts val="3189"/>
              </a:lnSpc>
            </a:pP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해보면서 함께 문제를 해결하고 효율적으로 목표에 도달할 수 있었다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58955" y="5304729"/>
            <a:ext cx="3599890" cy="135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</a:rPr>
              <a:t>팀과 함께 함수를 이해하고 활용함으로써 언어에 익숙해지고 원하는 답을 구현하는 방법을 알게 되었다</a:t>
            </a:r>
            <a:endParaRPr lang="en-US" altLang="ko-KR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397</Words>
  <Application>Microsoft Macintosh PowerPoint</Application>
  <PresentationFormat>사용자 지정</PresentationFormat>
  <Paragraphs>106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210 밀레니얼</vt:lpstr>
      <vt:lpstr>Malgun Gothic</vt:lpstr>
      <vt:lpstr>210 디딤고딕 Bold</vt:lpstr>
      <vt:lpstr>Calibri</vt:lpstr>
      <vt:lpstr>210 밀레니얼 Light</vt:lpstr>
      <vt:lpstr>Noto Serif KR</vt:lpstr>
      <vt:lpstr>Malgun Gothic</vt:lpstr>
      <vt:lpstr>210 디딤고딕 Light</vt:lpstr>
      <vt:lpstr>NanumGothic</vt:lpstr>
      <vt:lpstr>Arial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cp:lastModifiedBy>ohhalim777@gmail.com</cp:lastModifiedBy>
  <cp:revision>11</cp:revision>
  <dcterms:created xsi:type="dcterms:W3CDTF">2006-08-16T00:00:00Z</dcterms:created>
  <dcterms:modified xsi:type="dcterms:W3CDTF">2024-10-03T17:19:34Z</dcterms:modified>
  <dc:identifier>DAGSgFSZwWE</dc:identifier>
</cp:coreProperties>
</file>